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86" r:id="rId4"/>
    <p:sldId id="257" r:id="rId6"/>
    <p:sldId id="258" r:id="rId7"/>
    <p:sldId id="259" r:id="rId8"/>
    <p:sldId id="276" r:id="rId9"/>
    <p:sldId id="289" r:id="rId10"/>
    <p:sldId id="295" r:id="rId11"/>
    <p:sldId id="290" r:id="rId12"/>
    <p:sldId id="284" r:id="rId13"/>
    <p:sldId id="287" r:id="rId14"/>
    <p:sldId id="288" r:id="rId15"/>
    <p:sldId id="271" r:id="rId16"/>
    <p:sldId id="283" r:id="rId17"/>
    <p:sldId id="291" r:id="rId18"/>
    <p:sldId id="292" r:id="rId19"/>
    <p:sldId id="293" r:id="rId20"/>
    <p:sldId id="294" r:id="rId21"/>
    <p:sldId id="274" r:id="rId22"/>
    <p:sldId id="296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DFEFFD"/>
    <a:srgbClr val="D5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35" autoAdjust="0"/>
    <p:restoredTop sz="94660"/>
  </p:normalViewPr>
  <p:slideViewPr>
    <p:cSldViewPr showGuides="1">
      <p:cViewPr varScale="1">
        <p:scale>
          <a:sx n="78" d="100"/>
          <a:sy n="78" d="100"/>
        </p:scale>
        <p:origin x="1330" y="6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8741F-22C3-451E-AC89-B6F8F3A80E95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8A420-C019-4F7B-97CA-94CA7F4BD06E}" type="slidenum">
              <a:rPr lang="en-US" smtClean="0">
                <a:solidFill>
                  <a:prstClr val="black"/>
                </a:solidFill>
              </a:rPr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CD4AA-4F5F-44F0-9F98-8CE9EBFB6CC0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67BC-5F2E-4DA4-B22F-A8CCF52BADD5}" type="datetime1">
              <a:rPr lang="en-US" smtClean="0"/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FB59-AAE8-403F-B166-82AAC7225824}" type="datetime1">
              <a:rPr lang="en-US" smtClean="0"/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DFE3C-7CEC-43F3-A8A4-0C7E36D4901D}" type="datetime1">
              <a:rPr lang="en-US" smtClean="0"/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B26D4-F50A-41E7-9430-29BC8309FD92}" type="datetime1">
              <a:rPr lang="en-US" smtClean="0"/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2819-F911-4A83-9BE8-332458F0D9CC}" type="datetime1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50214-2ACD-42E8-895B-F43CB49B463A}" type="datetime1">
              <a:rPr lang="en-US" smtClean="0"/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2B97B-41A3-4F27-8B61-E08184A131EF}" type="datetime1">
              <a:rPr lang="en-US" smtClean="0"/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9D72B-54F9-4449-A00B-A9CE3FB75510}" type="datetime1">
              <a:rPr lang="en-US" smtClean="0"/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A3D4E-BF3D-429B-B350-D98733D519F6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08824-5A57-49FC-8F94-183EABF09546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  <a:endParaRPr lang="en-US"/>
          </a:p>
          <a:p>
            <a:pPr lvl="1" eaLnBrk="1" latinLnBrk="0" hangingPunct="1"/>
            <a:r>
              <a:rPr lang="en-US"/>
              <a:t>Second level</a:t>
            </a:r>
            <a:endParaRPr lang="en-US"/>
          </a:p>
          <a:p>
            <a:pPr lvl="2" eaLnBrk="1" latinLnBrk="0" hangingPunct="1"/>
            <a:r>
              <a:rPr lang="en-US"/>
              <a:t>Third level</a:t>
            </a:r>
            <a:endParaRPr lang="en-US"/>
          </a:p>
          <a:p>
            <a:pPr lvl="3" eaLnBrk="1" latinLnBrk="0" hangingPunct="1"/>
            <a:r>
              <a:rPr lang="en-US"/>
              <a:t>Fourth level</a:t>
            </a:r>
            <a:endParaRPr lang="en-US"/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A4A69-E0AE-414B-BE3E-1638EEAAC8F0}" type="datetime1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  <a:endParaRPr kumimoji="0" lang="en-US"/>
          </a:p>
          <a:p>
            <a:pPr lvl="1" eaLnBrk="1" latinLnBrk="0" hangingPunct="1"/>
            <a:r>
              <a:rPr kumimoji="0" lang="en-US"/>
              <a:t>Second level</a:t>
            </a:r>
            <a:endParaRPr kumimoji="0" lang="en-US"/>
          </a:p>
          <a:p>
            <a:pPr lvl="2" eaLnBrk="1" latinLnBrk="0" hangingPunct="1"/>
            <a:r>
              <a:rPr kumimoji="0" lang="en-US"/>
              <a:t>Third level</a:t>
            </a:r>
            <a:endParaRPr kumimoji="0" lang="en-US"/>
          </a:p>
          <a:p>
            <a:pPr lvl="3" eaLnBrk="1" latinLnBrk="0" hangingPunct="1"/>
            <a:r>
              <a:rPr kumimoji="0" lang="en-US"/>
              <a:t>Fourth level</a:t>
            </a:r>
            <a:endParaRPr kumimoji="0" lang="en-US"/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404E94-B621-45C7-8A9B-5DF9F11CEEA3}" type="datetime1">
              <a:rPr lang="en-US" smtClean="0"/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/>
              <a:t>BoS AERONAUTICAL MEETING - R17 B.Tech &amp; M.Tech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038600"/>
            <a:ext cx="8610600" cy="1676400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b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swathi tamma</a:t>
            </a:r>
            <a:endParaRPr lang="en-US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506595"/>
            <a:ext cx="8458200" cy="827405"/>
          </a:xfrm>
        </p:spPr>
        <p:txBody>
          <a:bodyPr>
            <a:noAutofit/>
          </a:bodyPr>
          <a:lstStyle/>
          <a:p>
            <a:pPr marL="3657600" lvl="8" indent="457200" algn="ctr"/>
            <a:r>
              <a:rPr lang="en-US" sz="1600" b="1" dirty="0">
                <a:solidFill>
                  <a:srgbClr val="002060"/>
                </a:solidFill>
              </a:rPr>
              <a:t>Assistant professor</a:t>
            </a:r>
            <a:endParaRPr lang="en-US" sz="1600" b="1" dirty="0">
              <a:solidFill>
                <a:srgbClr val="002060"/>
              </a:solidFill>
            </a:endParaRPr>
          </a:p>
          <a:p>
            <a:pPr marL="3657600" lvl="8" indent="457200" algn="ctr"/>
            <a:r>
              <a:rPr lang="en-US" sz="1600" b="1" dirty="0">
                <a:solidFill>
                  <a:srgbClr val="002060"/>
                </a:solidFill>
              </a:rPr>
              <a:t>IT DEPT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304800"/>
            <a:ext cx="807720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solidFill>
                <a:srgbClr val="FF0000"/>
              </a:solidFill>
            </a:endParaRPr>
          </a:p>
          <a:p>
            <a:pPr algn="ctr"/>
            <a:endParaRPr lang="en-US" sz="2800" dirty="0">
              <a:solidFill>
                <a:srgbClr val="FF0000"/>
              </a:solidFill>
            </a:endParaRPr>
          </a:p>
          <a:p>
            <a:pPr algn="ctr"/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8655" y="3120955"/>
            <a:ext cx="788289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SmartGuard Helmet: Intelligent Crash Detection &amp; Emergency Response</a:t>
            </a:r>
            <a:br>
              <a:rPr lang="en-US" sz="2800" dirty="0"/>
            </a:br>
            <a:endParaRPr lang="en-US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Data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613" y="116601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260 million two-wheelers in India (2025) - 70% of all vehicles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than 1.5 lakh people die in road accidents every year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About 55% of these are two-wheeler riders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lives are lost because help doesn't arrive in time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safety gadget market in India is growing fast : worth $1.8 billion by 2027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 helmets are becoming popular, especially with delivery agents, students, and solo riders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products are too expensive, only send alerts in apps, and don’t contact police or hospitals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big need for a low-cost, smart helmet that can send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real-time emergency alerts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Supported by government programs like MSME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699112"/>
          <a:ext cx="8686800" cy="54597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93756"/>
                <a:gridCol w="2846522"/>
                <a:gridCol w="2846522"/>
              </a:tblGrid>
              <a:tr h="258731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Feature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SmartGuard Helmet Modular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Existing Smart Helmets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buNone/>
                      </a:pP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0804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Price Range (INR)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₹1,500 (Prototype cost)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₹8,000 – ₹30,000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Technology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ESP32, MPU6050, Li-ion battery, Mobile App (Flutter), Firebase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High-end proprietary hardware, complex OS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744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Functionality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Accident detection + alerts to family, police, hospitals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Mostly limited to Bluetooth/music or app-only alert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74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Modularity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Insert fits any helmet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Entire helmet replacement required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298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Target Audience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Mass market (students, delivery agents, daily riders)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Premium segment only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4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Alert System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Real-time SMS via Twilio, Google Maps integration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Only app notifications, limited 3rd-party integration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51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Production Scalability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Cost-effective IoT components, open-source tech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Custom hardware increases cost per unit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46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Support</a:t>
                      </a:r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MSME incubation + low-cost manufacturing strategy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Mostly private sector, high margins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IN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 txBox="1"/>
          <p:nvPr/>
        </p:nvSpPr>
        <p:spPr>
          <a:xfrm>
            <a:off x="381000" y="150289"/>
            <a:ext cx="8229600" cy="48736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Proposed vs Existing</a:t>
            </a:r>
            <a:endParaRPr lang="en-US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Commercialization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229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Audience: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riders, solo commuters, Students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Form: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Modular hardware kit + mobile app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Revenue Model: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sales via online platforms and dealerships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B2B tie-ups with delivery companies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Freemium model: free basic app, paid for premium features (live tracking, cloud history)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Marketing Strategy: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Campus demos, road safety campaigns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Partnerships with rider communities and helmet brands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buFont typeface="+mj-lt"/>
              <a:buAutoNum type="romanL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from MSME and incubation centers for scale-up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498080" cy="485383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Assistance Requested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2954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295400"/>
          <a:ext cx="8001000" cy="34959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00500"/>
                <a:gridCol w="4000500"/>
              </a:tblGrid>
              <a:tr h="369638">
                <a:tc>
                  <a:txBody>
                    <a:bodyPr/>
                    <a:lstStyle/>
                    <a:p>
                      <a:pPr algn="ctr"/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Estimated Cost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80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Prototype Development 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(10 prototypes)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₹15,000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96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Mobile App &amp;AI Model Development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₹2,50,000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96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Cloud Services &amp; API Integration 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₹1,25,000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3800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Testing, Certification &amp; Safety Validation 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₹1,50,000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696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Marketing, Outreach &amp; Awareness 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₹4,00,000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963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Packaging, Transport &amp; Logistics 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963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Ops, Documentation &amp; Buffer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₹2,10,000</a:t>
                      </a:r>
                      <a:endParaRPr lang="en-IN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505974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Approx. cost per prototype: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₹1,500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MSME Assistance Requested: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₹12,50,000</a:t>
            </a:r>
            <a:b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Incubatee Contribution: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1,50,000</a:t>
            </a:r>
            <a:b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I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Approx. Total Budget:</a:t>
            </a:r>
            <a:r>
              <a:rPr lang="en-I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₹14,00,000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1818883"/>
          <a:ext cx="8229600" cy="429768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Qty/Unit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Cost/Unit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ESP32 Microcontroller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₹250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₹2,500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MPU6050 Sensor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₹150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₹1,500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Vibration Sensor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Rechargeable Li-ion Battery + Charger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Basic Helmet (Casing)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Mounting, wires, PCB etc.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₹250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₹2,500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per Prototype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₹1,500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₹15,000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 txBox="1"/>
          <p:nvPr/>
        </p:nvSpPr>
        <p:spPr>
          <a:xfrm>
            <a:off x="533400" y="1333500"/>
            <a:ext cx="7498080" cy="485383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 Development – ₹15,000 (for 10 Units @ ₹1,500 each)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/>
          <p:nvPr/>
        </p:nvSpPr>
        <p:spPr>
          <a:xfrm>
            <a:off x="899160" y="533400"/>
            <a:ext cx="7498080" cy="485383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Assistance Breakage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914400"/>
          <a:ext cx="8229600" cy="21945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Flutter App Development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₹1,25,000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Crash Detection AI Logic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₹75,000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 Deployment (Play Store, testing)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UI/UX Design, User Feedback Loop</a:t>
                      </a:r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₹2,50,000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457200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 App &amp; AI Model Development – ₹2,50,000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038600"/>
          <a:ext cx="8229600" cy="21945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Firebase Hosting + DB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₹50,000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Google Maps API (Routing, Live GPS)</a:t>
                      </a:r>
                      <a:endParaRPr lang="en-US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Twilio SMS/Call Alerts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Backend Maintenance &amp; Scaling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₹1,25,000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" y="3656978"/>
            <a:ext cx="571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Cloud Services &amp; API Integration – ₹1,25,000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914400"/>
          <a:ext cx="8229600" cy="21945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Field Testing with Riders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₹60,000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Design Reiterations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Safety Certifications / BIS Support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QA &amp; Documentation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₹1,50,000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93449"/>
            <a:ext cx="6440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Testing, Certification &amp; Safety Validation – ₹1,50,000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4038600"/>
          <a:ext cx="8229600" cy="25603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College &amp; Community Demos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₹75,000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Social Media Marketing &amp; Content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Video Creatives &amp; Printing Materials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₹50,000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Collaboration with Traffic Authorities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₹75,000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Public Events / Campaigns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₹4,00,000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0329" y="3564375"/>
            <a:ext cx="64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Marketing, Outreach &amp; Awareness – ₹4,00,000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57200" y="1143000"/>
          <a:ext cx="8229600" cy="18288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Packaging Materials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Shipping to Testing Sites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₹40,000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Local Travel (Team &amp; Kits)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4038600"/>
          <a:ext cx="8229600" cy="21945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 (INR)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Coordination &amp; Planning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₹50,000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Reporting, Presentation Material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 Proposal &amp; MSME Audits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₹30,000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Miscellaneous / Risk Buffer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₹1,00,000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IN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I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₹2,10,000</a:t>
                      </a:r>
                      <a:endParaRPr lang="en-I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3581400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Project Ops, Documentation &amp; Buffer – ₹2,10,000</a:t>
            </a: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" y="731881"/>
            <a:ext cx="6248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Packaging, Transport &amp; Logistics – ₹1,00,000</a:t>
            </a:r>
            <a:endParaRPr lang="en-I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SmartGuard Helmet is an affordable, AI-powered safety solution designed to save lives by bridging the critical gap in emergency response for two-wheeler riders.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real-time accident detection and instant alerts to emergency contacts, hospitals, and police, it offers a practical answer to a life-threatening problem on Indian roads.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your support, we aim to turn this innovation into a scalable product that makes smart safety accessible to every rider.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Objectives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Patents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Equipments Required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vs Proposed Architecture Diagrams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Smart Helmet Diagram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Smart Helmet Prototype Diagram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Uniqueness &amp; Applications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Data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vs Existing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Commercialization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Assistance Requested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4600" y="2921168"/>
            <a:ext cx="51017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</a:t>
            </a:r>
            <a:endParaRPr 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make smart safety the new normal</a:t>
            </a: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Objectives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80" y="1432560"/>
            <a:ext cx="8305800" cy="48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Smart-Guard Helmet is a modular, AI-enabled smart helmet insert designed to enhance rider safety. Using sensors and real-time monitoring, it detects accidents and automatically sends alerts to: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Predefined emergency contacts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Nearby hospital and Police Station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system ensures faster rescue and improved survival rates.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incorporates advanced filtering to avoid false alarms or accidental triggers.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Objectives: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 road accident fatalities through faster response.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Enable affordable, scalable safety solutions for two-wheeler riders.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Patents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1351508"/>
            <a:ext cx="7162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SmartGuard Helmet is an original innovation and currently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based on any existing patents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preliminary review indicates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direct patent conflicts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Similar global products exist, but none combine: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Modular helmet integration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AI-based accident detection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Real-time alerts to family, police, and hospitals via mobile app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plan to file a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provisional patent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concept under wearable IoT and Emergency Response systems.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1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Equipments Required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1221659"/>
            <a:ext cx="6781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Hardware Components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ESP32 microcontroller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MPU6050 sensor (Gyroscope + Accelerometer)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Vibration Sensor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Rechargeable Li-ion Battery + Charging Socket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Helmet (for prototype housing)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 (to run the mobile app)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733800"/>
            <a:ext cx="75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&amp; Tech Stack</a:t>
            </a:r>
            <a:endParaRPr lang="en-I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Mobile App: Flutter (cross-platform)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Backend &amp; Hosting: Firebase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APIs: Google Maps API, Twilio (for messaging)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 Model: Machine Learning-based crash detection logic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/>
          <p:nvPr/>
        </p:nvSpPr>
        <p:spPr>
          <a:xfrm>
            <a:off x="457200" y="228600"/>
            <a:ext cx="82296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vs Proposed Architecture Diagrams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42219"/>
            <a:ext cx="3810000" cy="571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854" y="1042218"/>
            <a:ext cx="5009656" cy="571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03" y="1676400"/>
            <a:ext cx="7404193" cy="3962400"/>
          </a:xfrm>
          <a:prstGeom prst="rect">
            <a:avLst/>
          </a:prstGeom>
        </p:spPr>
      </p:pic>
      <p:sp>
        <p:nvSpPr>
          <p:cNvPr id="9" name="Content Placeholder 2"/>
          <p:cNvSpPr txBox="1"/>
          <p:nvPr/>
        </p:nvSpPr>
        <p:spPr>
          <a:xfrm>
            <a:off x="457199" y="518652"/>
            <a:ext cx="82296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 Smart Helmet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97" y="1066800"/>
            <a:ext cx="3713687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8" b="12222"/>
          <a:stretch>
            <a:fillRect/>
          </a:stretch>
        </p:blipFill>
        <p:spPr>
          <a:xfrm>
            <a:off x="1001697" y="4020740"/>
            <a:ext cx="3713686" cy="2362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03" y="1066800"/>
            <a:ext cx="2685400" cy="2590800"/>
          </a:xfrm>
          <a:prstGeom prst="rect">
            <a:avLst/>
          </a:prstGeom>
        </p:spPr>
      </p:pic>
      <p:sp>
        <p:nvSpPr>
          <p:cNvPr id="8" name="Content Placeholder 2"/>
          <p:cNvSpPr txBox="1"/>
          <p:nvPr/>
        </p:nvSpPr>
        <p:spPr>
          <a:xfrm>
            <a:off x="457200" y="246460"/>
            <a:ext cx="82296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en-US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Prototype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Diagrams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03" y="3792140"/>
            <a:ext cx="26854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Uniqueness &amp; Applications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1100" y="1295400"/>
            <a:ext cx="6781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Uniqueness: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filtering to avoid false alarms or accidental triggers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Real-time AI-based accident detection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alert to police and hospital APIs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Modular device : usable with any helmet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 tracking and health data sharing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alerts even if rider is unconscious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Applications: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Two-wheeler riders (commuters, delivery agents)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safety helmets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Children’s protective gear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7016</Words>
  <Application>WPS Presentation</Application>
  <PresentationFormat>On-screen Show (4:3)</PresentationFormat>
  <Paragraphs>457</Paragraphs>
  <Slides>20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SimSun</vt:lpstr>
      <vt:lpstr>Wingdings</vt:lpstr>
      <vt:lpstr>Wingdings 2</vt:lpstr>
      <vt:lpstr>Times New Roman</vt:lpstr>
      <vt:lpstr>Franklin Gothic Book</vt:lpstr>
      <vt:lpstr>Microsoft YaHei</vt:lpstr>
      <vt:lpstr>Arial Unicode MS</vt:lpstr>
      <vt:lpstr>Calibri</vt:lpstr>
      <vt:lpstr>Franklin Gothic Medium</vt:lpstr>
      <vt:lpstr>Office Theme</vt:lpstr>
      <vt:lpstr>Trek</vt:lpstr>
      <vt:lpstr>WELCOME TO THE DISTINGUISHED Members of  Sub-committee </vt:lpstr>
      <vt:lpstr>Outline</vt:lpstr>
      <vt:lpstr>Introduction and Objectives</vt:lpstr>
      <vt:lpstr>Existing Patents</vt:lpstr>
      <vt:lpstr>PowerPoint 演示文稿</vt:lpstr>
      <vt:lpstr>PowerPoint 演示文稿</vt:lpstr>
      <vt:lpstr>PowerPoint 演示文稿</vt:lpstr>
      <vt:lpstr>PowerPoint 演示文稿</vt:lpstr>
      <vt:lpstr>Uniqueness &amp; Applications</vt:lpstr>
      <vt:lpstr>Market Data</vt:lpstr>
      <vt:lpstr>PowerPoint 演示文稿</vt:lpstr>
      <vt:lpstr>Commercialization</vt:lpstr>
      <vt:lpstr>Financial Assistance Requested</vt:lpstr>
      <vt:lpstr>PowerPoint 演示文稿</vt:lpstr>
      <vt:lpstr>PowerPoint 演示文稿</vt:lpstr>
      <vt:lpstr>PowerPoint 演示文稿</vt:lpstr>
      <vt:lpstr>PowerPoint 演示文稿</vt:lpstr>
      <vt:lpstr>Conclusion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STRUCTURAL HEALTH MONITORING OF RAILWAY BRIDGES IN INDIA.</dc:title>
  <dc:creator>CSELAB</dc:creator>
  <cp:lastModifiedBy>Swathi Tamma</cp:lastModifiedBy>
  <cp:revision>114</cp:revision>
  <dcterms:created xsi:type="dcterms:W3CDTF">2006-08-16T00:00:00Z</dcterms:created>
  <dcterms:modified xsi:type="dcterms:W3CDTF">2025-07-10T09:12:07Z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4AF138E6409D4146A556B32F66FE7320_13</vt:lpwstr>
  </property>
  <property fmtid="{D5CDD505-2E9C-101B-9397-08002B2CF9AE}" pid="3" name="KSOProductBuildVer">
    <vt:lpwstr>1033-12.2.0.21931</vt:lpwstr>
  </property>
</Properties>
</file>